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l" defTabSz="825500" rtl="0" fontAlgn="auto" latinLnBrk="0" hangingPunct="0">
      <a:lnSpc>
        <a:spcPct val="120000"/>
      </a:lnSpc>
      <a:spcBef>
        <a:spcPts val="6500"/>
      </a:spcBef>
      <a:spcAft>
        <a:spcPts val="0"/>
      </a:spcAft>
      <a:buClrTx/>
      <a:buSzTx/>
      <a:buFontTx/>
      <a:buNone/>
      <a:tabLst/>
      <a:defRPr b="0" baseline="0" cap="none" i="0" spc="0" strike="noStrike" sz="64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lose-up of Ducati motorcycle engine components"/>
          <p:cNvSpPr/>
          <p:nvPr>
            <p:ph type="pic" sz="half" idx="21"/>
          </p:nvPr>
        </p:nvSpPr>
        <p:spPr>
          <a:xfrm>
            <a:off x="12420509" y="5714207"/>
            <a:ext cx="11023601" cy="8255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Close-up of Ducati motorcycle gas cap"/>
          <p:cNvSpPr/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Black and white photo of Ducati motorcycle engine components"/>
          <p:cNvSpPr/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Front view of a red Ducati motorcycle against a black background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rofile view of a red Ducati motorcycle"/>
          <p:cNvSpPr/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ont view of a red Ducati motorcycle"/>
          <p:cNvSpPr/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ont view of a red Ducati motorcycle"/>
          <p:cNvSpPr/>
          <p:nvPr>
            <p:ph type="pic" sz="half" idx="21"/>
          </p:nvPr>
        </p:nvSpPr>
        <p:spPr>
          <a:xfrm>
            <a:off x="11814854" y="3233783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raCKING THE CODING INTERVIEW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CraCKING THE CODING INTERVIEW</a:t>
            </a:r>
          </a:p>
        </p:txBody>
      </p:sp>
      <p:sp>
        <p:nvSpPr>
          <p:cNvPr id="138" name="A Brief Summary of Question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Brief Summary of Questions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ontiguous Sequence: Finding the Largest Sum in an Array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Contiguous Sequence: </a:t>
            </a:r>
            <a:r>
              <a:t>Finding the Largest Sum in an Array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168" name="Whether the input array can include all negative numbers or zero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Whether the input array can include all negative numbers or zero.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olution 1#: KADANES ALGORITHM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</a:t>
            </a:r>
            <a:r>
              <a:t> KADANES ALGORITHM</a:t>
            </a:r>
          </a:p>
        </p:txBody>
      </p:sp>
      <p:sp>
        <p:nvSpPr>
          <p:cNvPr id="171" name="CONTIGUOUS SEQUENCE"/>
          <p:cNvSpPr txBox="1"/>
          <p:nvPr/>
        </p:nvSpPr>
        <p:spPr>
          <a:xfrm>
            <a:off x="18707481" y="189291"/>
            <a:ext cx="555962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CONTIGUOUS SEQUENCE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ode"/>
          <p:cNvSpPr txBox="1"/>
          <p:nvPr/>
        </p:nvSpPr>
        <p:spPr>
          <a:xfrm>
            <a:off x="11442700" y="6350874"/>
            <a:ext cx="190857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Code</a:t>
            </a:r>
          </a:p>
        </p:txBody>
      </p:sp>
      <p:sp>
        <p:nvSpPr>
          <p:cNvPr id="174" name="CONTIGUOUS SEQUENCE"/>
          <p:cNvSpPr txBox="1"/>
          <p:nvPr/>
        </p:nvSpPr>
        <p:spPr>
          <a:xfrm>
            <a:off x="18707481" y="189291"/>
            <a:ext cx="555962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CONTIGUOUS SEQUENCE </a:t>
            </a:r>
          </a:p>
        </p:txBody>
      </p:sp>
      <p:pic>
        <p:nvPicPr>
          <p:cNvPr id="175" name="Screenshot 2024-08-11 at 15.55.11.png" descr="Screenshot 2024-08-11 at 15.55.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6582" y="2755375"/>
            <a:ext cx="18520807" cy="7209982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TC = O(n)…"/>
          <p:cNvSpPr txBox="1"/>
          <p:nvPr/>
        </p:nvSpPr>
        <p:spPr>
          <a:xfrm>
            <a:off x="10210897" y="10648655"/>
            <a:ext cx="2703055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O(1)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Example Walkthrough"/>
          <p:cNvSpPr txBox="1"/>
          <p:nvPr/>
        </p:nvSpPr>
        <p:spPr>
          <a:xfrm>
            <a:off x="8628459" y="678087"/>
            <a:ext cx="712708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Example Walkthrough</a:t>
            </a:r>
          </a:p>
        </p:txBody>
      </p:sp>
      <p:sp>
        <p:nvSpPr>
          <p:cNvPr id="179" name="CONTIGUOUS SEQUENCE"/>
          <p:cNvSpPr txBox="1"/>
          <p:nvPr/>
        </p:nvSpPr>
        <p:spPr>
          <a:xfrm>
            <a:off x="18707481" y="189291"/>
            <a:ext cx="555962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CONTIGUOUS SEQUENCE </a:t>
            </a:r>
          </a:p>
        </p:txBody>
      </p:sp>
      <p:sp>
        <p:nvSpPr>
          <p:cNvPr id="180" name="Consider the array: [−2, 1, −3, 4, −1, 2, 1, −5, 4]…"/>
          <p:cNvSpPr txBox="1"/>
          <p:nvPr/>
        </p:nvSpPr>
        <p:spPr>
          <a:xfrm>
            <a:off x="5361831" y="1842482"/>
            <a:ext cx="14395733" cy="11445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00000"/>
              </a:lnSpc>
              <a:spcBef>
                <a:spcPts val="1200"/>
              </a:spcBef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Consider the array: </a:t>
            </a:r>
            <a:r>
              <a:t>[−2, 1, −3, 4, −1, 2, 1, −5, 4]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defTabSz="457200">
              <a:lnSpc>
                <a:spcPct val="100000"/>
              </a:lnSpc>
              <a:spcBef>
                <a:spcPts val="1200"/>
              </a:spcBef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Step-by-Step Execution:</a:t>
            </a:r>
            <a:endParaRPr b="0"/>
          </a:p>
          <a:p>
            <a:pPr marL="457200" indent="-317500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AutoNum type="arabicPeriod" startAt="1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Initialization</a:t>
            </a:r>
            <a:r>
              <a:rPr b="0"/>
              <a:t>:</a:t>
            </a:r>
            <a:endParaRPr b="0"/>
          </a:p>
          <a:p>
            <a:pPr lvl="1" marL="9144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◦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current_max </a:t>
            </a:r>
            <a:r>
              <a:t>= -2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 (First element)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1" marL="9144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◦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max_so_far = -2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 (Initial max)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marL="457200" indent="-317500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AutoNum type="arabicPeriod" startAt="2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Iterate Through the Array</a:t>
            </a:r>
            <a:r>
              <a:rPr b="0"/>
              <a:t>:</a:t>
            </a:r>
            <a:endParaRPr b="0"/>
          </a:p>
          <a:p>
            <a:pPr lvl="1" marL="889976" indent="-293076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Char char="◦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Index 1</a:t>
            </a:r>
            <a:r>
              <a:rPr b="0"/>
              <a:t>: Value =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1</a:t>
            </a:r>
            <a:endParaRPr b="0"/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current_max = max(1, -2 + 1) = max(1, -1) = 1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max_so_far = max(-2, 1) = 1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1" marL="889976" indent="-293076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Char char="◦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Index 2</a:t>
            </a:r>
            <a:r>
              <a:rPr b="0"/>
              <a:t>: Value =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−3</a:t>
            </a:r>
            <a:endParaRPr b="0"/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current_max = max(−3, 1 + (−3)) = max(−3, −2) = −2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max_so_far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 remains </a:t>
            </a:r>
            <a:r>
              <a:t>1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1" marL="889976" indent="-293076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Char char="◦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Index 3</a:t>
            </a:r>
            <a:r>
              <a:rPr b="0"/>
              <a:t>: Value =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4</a:t>
            </a:r>
            <a:endParaRPr b="0"/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current_max = max(4, −2 + 4) = max(4, 2) = 4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max_so_far = max(1, 4) = 4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1" marL="889976" indent="-293076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Char char="◦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Index 4</a:t>
            </a:r>
            <a:r>
              <a:rPr b="0"/>
              <a:t>: Value =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−1</a:t>
            </a:r>
            <a:endParaRPr b="0"/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current_max = max(−1, 4 + (−1)) = max(−1, 3) = 3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max_so_far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 remains </a:t>
            </a:r>
            <a:r>
              <a:t>4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1" marL="889976" indent="-293076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Char char="◦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Index 5</a:t>
            </a:r>
            <a:r>
              <a:rPr b="0"/>
              <a:t>: Value =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2</a:t>
            </a:r>
            <a:endParaRPr b="0"/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current_max = max(2, 3 + 2) = max(2, 5) = 5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max_so_far = max(4, 5) = 5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1" marL="889976" indent="-293076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Char char="◦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Index 6</a:t>
            </a:r>
            <a:r>
              <a:rPr b="0"/>
              <a:t>: Value =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1</a:t>
            </a:r>
            <a:endParaRPr b="0"/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current_max = max(1, 5 + 1) = max(1, 6) = 6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max_so_far = max(5, 6) = 6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1" marL="889976" indent="-293076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Char char="◦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Index 7</a:t>
            </a:r>
            <a:r>
              <a:rPr b="0"/>
              <a:t>: Value =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−5</a:t>
            </a:r>
            <a:endParaRPr b="0"/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current_max = max(−5, 6 + (−5)) = max(−5, 1) = 1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max_so_far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 remains </a:t>
            </a:r>
            <a:r>
              <a:t>6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1" marL="889976" indent="-293076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Char char="◦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Index 8</a:t>
            </a:r>
            <a:r>
              <a:rPr b="0"/>
              <a:t>: Value =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4</a:t>
            </a:r>
            <a:endParaRPr b="0"/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current_max = max(4, 1 + 4) = max(4, 5) = 5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2" marL="1371600" indent="-317500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▪"/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max_so_far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 remains </a:t>
            </a:r>
            <a:r>
              <a:t>6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marL="457200" indent="-317500" defTabSz="457200">
              <a:lnSpc>
                <a:spcPct val="100000"/>
              </a:lnSpc>
              <a:spcBef>
                <a:spcPts val="1200"/>
              </a:spcBef>
              <a:buSzPct val="123000"/>
              <a:buFont typeface="Times Roman"/>
              <a:buAutoNum type="arabicPeriod" startAt="2"/>
              <a:defRPr b="1"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Result</a:t>
            </a:r>
            <a:r>
              <a:rPr b="0"/>
              <a:t>:</a:t>
            </a:r>
            <a:endParaRPr b="0"/>
          </a:p>
          <a:p>
            <a:pPr lvl="1" marL="889976" indent="-293076" defTabSz="457200">
              <a:lnSpc>
                <a:spcPct val="100000"/>
              </a:lnSpc>
              <a:spcBef>
                <a:spcPts val="0"/>
              </a:spcBef>
              <a:buSzPct val="123000"/>
              <a:buFont typeface="Times Roman"/>
              <a:buChar char="◦"/>
              <a:defRPr sz="19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maximum sum of any contiguous subarray is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6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IS UNIQUE: CHECKING FOR ALL UNIQUE CHARACTERS IN A STRING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IS UNIQUE: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CHECKING FOR ALL UNIQUE CHARACTERS IN A STRING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186" name="Whether we are allowed to use additional data structures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Whether we are allowed to use additional data structures.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olution 1#: USING BIT VECTOR OR ARRAY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</a:t>
            </a:r>
            <a:r>
              <a:t> USING BIT VECTOR OR ARRAY</a:t>
            </a:r>
          </a:p>
        </p:txBody>
      </p:sp>
      <p:sp>
        <p:nvSpPr>
          <p:cNvPr id="189" name="IS UNIQUE"/>
          <p:cNvSpPr txBox="1"/>
          <p:nvPr/>
        </p:nvSpPr>
        <p:spPr>
          <a:xfrm>
            <a:off x="21702989" y="217286"/>
            <a:ext cx="223063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IS UNIQUE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hapter1:…"/>
          <p:cNvSpPr txBox="1"/>
          <p:nvPr>
            <p:ph type="title"/>
          </p:nvPr>
        </p:nvSpPr>
        <p:spPr>
          <a:xfrm>
            <a:off x="666750" y="4829322"/>
            <a:ext cx="23050501" cy="3429001"/>
          </a:xfrm>
          <a:prstGeom prst="rect">
            <a:avLst/>
          </a:prstGeom>
        </p:spPr>
        <p:txBody>
          <a:bodyPr/>
          <a:lstStyle/>
          <a:p>
            <a:pPr/>
            <a:r>
              <a:t>Chapter1:</a:t>
            </a:r>
          </a:p>
          <a:p>
            <a:pPr/>
            <a:r>
              <a:t>Arrays and Strings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ode"/>
          <p:cNvSpPr txBox="1"/>
          <p:nvPr/>
        </p:nvSpPr>
        <p:spPr>
          <a:xfrm>
            <a:off x="11442700" y="6350875"/>
            <a:ext cx="190857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Code</a:t>
            </a:r>
          </a:p>
        </p:txBody>
      </p:sp>
      <p:pic>
        <p:nvPicPr>
          <p:cNvPr id="192" name="Screenshot 2024-08-11 at 15.56.45.png" descr="Screenshot 2024-08-11 at 15.56.4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76041" y="2636976"/>
            <a:ext cx="15639289" cy="8442048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IS UNIQUE"/>
          <p:cNvSpPr txBox="1"/>
          <p:nvPr/>
        </p:nvSpPr>
        <p:spPr>
          <a:xfrm>
            <a:off x="21702990" y="217286"/>
            <a:ext cx="2230636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IS UNIQUE</a:t>
            </a:r>
          </a:p>
        </p:txBody>
      </p:sp>
      <p:sp>
        <p:nvSpPr>
          <p:cNvPr id="194" name="TC = O(n)…"/>
          <p:cNvSpPr txBox="1"/>
          <p:nvPr/>
        </p:nvSpPr>
        <p:spPr>
          <a:xfrm>
            <a:off x="9718176" y="11141376"/>
            <a:ext cx="2703055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O(1)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olution 2#: WITHOUT USING ADDITIONAL DATA STRUCTURE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2#:</a:t>
            </a:r>
            <a:r>
              <a:t> WITHOUT USING ADDITIONAL DATA STRUCTURES</a:t>
            </a:r>
          </a:p>
        </p:txBody>
      </p:sp>
      <p:sp>
        <p:nvSpPr>
          <p:cNvPr id="197" name="IS UNIQUE"/>
          <p:cNvSpPr txBox="1"/>
          <p:nvPr/>
        </p:nvSpPr>
        <p:spPr>
          <a:xfrm>
            <a:off x="21702990" y="217286"/>
            <a:ext cx="2230636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IS UNIQUE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IS UNIQUE"/>
          <p:cNvSpPr txBox="1"/>
          <p:nvPr/>
        </p:nvSpPr>
        <p:spPr>
          <a:xfrm>
            <a:off x="21702990" y="217286"/>
            <a:ext cx="2230636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IS UNIQUE</a:t>
            </a:r>
          </a:p>
        </p:txBody>
      </p:sp>
      <p:pic>
        <p:nvPicPr>
          <p:cNvPr id="200" name="Screenshot 2024-08-11 at 15.57.34.png" descr="Screenshot 2024-08-11 at 15.57.3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61556" y="3359828"/>
            <a:ext cx="15186402" cy="6065771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TC = O(n logn)…"/>
          <p:cNvSpPr txBox="1"/>
          <p:nvPr/>
        </p:nvSpPr>
        <p:spPr>
          <a:xfrm>
            <a:off x="9718176" y="11141376"/>
            <a:ext cx="3967430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 logn)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O(1)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ALINDROME PERMUTATION"/>
          <p:cNvSpPr txBox="1"/>
          <p:nvPr/>
        </p:nvSpPr>
        <p:spPr>
          <a:xfrm>
            <a:off x="18399531" y="217286"/>
            <a:ext cx="590855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PALINDROME PERMUTATION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alindrome Permutation: Can a String be Rearranged into a Palindrome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Palindrome Permutation: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Can a String be Rearranged into a Palindrome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208" name="Whether the input string includes spaces or punctuation as this can affect how we count character occurrences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Whether the input string includes spaces or punctuation as this can affect how we count character occurrences.</a:t>
            </a:r>
          </a:p>
        </p:txBody>
      </p:sp>
      <p:sp>
        <p:nvSpPr>
          <p:cNvPr id="209" name="PALINDROME PERMUTATION"/>
          <p:cNvSpPr txBox="1"/>
          <p:nvPr/>
        </p:nvSpPr>
        <p:spPr>
          <a:xfrm>
            <a:off x="18399531" y="217286"/>
            <a:ext cx="590855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PALINDROME PERMUTATION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olution 1#: Character Count occurrence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 </a:t>
            </a:r>
            <a:r>
              <a:t>Character Count occurrences</a:t>
            </a:r>
          </a:p>
        </p:txBody>
      </p:sp>
      <p:sp>
        <p:nvSpPr>
          <p:cNvPr id="212" name="PALINDROME PERMUTATION"/>
          <p:cNvSpPr txBox="1"/>
          <p:nvPr/>
        </p:nvSpPr>
        <p:spPr>
          <a:xfrm>
            <a:off x="18399531" y="217286"/>
            <a:ext cx="590855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PALINDROME PERMUTATION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Screenshot 2024-08-11 at 15.59.19.png" descr="Screenshot 2024-08-11 at 15.59.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22626" y="1878767"/>
            <a:ext cx="15738748" cy="8974047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PALINDROME PERMUTATION"/>
          <p:cNvSpPr txBox="1"/>
          <p:nvPr/>
        </p:nvSpPr>
        <p:spPr>
          <a:xfrm>
            <a:off x="18399531" y="217286"/>
            <a:ext cx="590855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PALINDROME PERMUTATION</a:t>
            </a:r>
          </a:p>
        </p:txBody>
      </p:sp>
      <p:sp>
        <p:nvSpPr>
          <p:cNvPr id="216" name="TC = O(n)…"/>
          <p:cNvSpPr txBox="1"/>
          <p:nvPr/>
        </p:nvSpPr>
        <p:spPr>
          <a:xfrm>
            <a:off x="9718176" y="11141376"/>
            <a:ext cx="2703055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O(n)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olution 2#: USING a bit vector or array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2#: </a:t>
            </a:r>
            <a:r>
              <a:t>USING a bit vector or array</a:t>
            </a:r>
          </a:p>
        </p:txBody>
      </p:sp>
      <p:sp>
        <p:nvSpPr>
          <p:cNvPr id="219" name="PALINDROME PERMUTATION"/>
          <p:cNvSpPr txBox="1"/>
          <p:nvPr/>
        </p:nvSpPr>
        <p:spPr>
          <a:xfrm>
            <a:off x="18399531" y="217286"/>
            <a:ext cx="590855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PALINDROME PERMUTATION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Screenshot 2024-08-11 at 16.00.31.png" descr="Screenshot 2024-08-11 at 16.00.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50367" y="3171825"/>
            <a:ext cx="17827670" cy="6320954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PALINDROME PERMUTATION"/>
          <p:cNvSpPr txBox="1"/>
          <p:nvPr/>
        </p:nvSpPr>
        <p:spPr>
          <a:xfrm>
            <a:off x="18399531" y="217286"/>
            <a:ext cx="590855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PALINDROME PERMUTATION</a:t>
            </a:r>
          </a:p>
        </p:txBody>
      </p:sp>
      <p:sp>
        <p:nvSpPr>
          <p:cNvPr id="223" name="TC = O(n)…"/>
          <p:cNvSpPr txBox="1"/>
          <p:nvPr/>
        </p:nvSpPr>
        <p:spPr>
          <a:xfrm>
            <a:off x="9718176" y="11141376"/>
            <a:ext cx="2703055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O(1)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heck Permutation: Are two Strings permutations of each otHer?"/>
          <p:cNvSpPr txBox="1"/>
          <p:nvPr>
            <p:ph type="title"/>
          </p:nvPr>
        </p:nvSpPr>
        <p:spPr>
          <a:xfrm>
            <a:off x="666750" y="4076319"/>
            <a:ext cx="23050501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Check Permutation: </a:t>
            </a:r>
            <a:r>
              <a:t>Are two Strings permutations of each otHer?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HOOSING THE BEST SOLUTON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4900">
                <a:solidFill>
                  <a:srgbClr val="FFFFFF"/>
                </a:solidFill>
              </a:defRPr>
            </a:lvl1pPr>
          </a:lstStyle>
          <a:p>
            <a:pPr/>
            <a:r>
              <a:t>CHOOSING THE BEST SOLUTON</a:t>
            </a:r>
          </a:p>
        </p:txBody>
      </p:sp>
      <p:sp>
        <p:nvSpPr>
          <p:cNvPr id="226" name="PALINDROME PERMUTATION"/>
          <p:cNvSpPr txBox="1"/>
          <p:nvPr/>
        </p:nvSpPr>
        <p:spPr>
          <a:xfrm>
            <a:off x="18399531" y="217286"/>
            <a:ext cx="590855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PALINDROME PERMUTATION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ONE AWAY: String Edit distaNce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ONE AWAY: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String Edit distaNce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232" name="Are there any constraints on types of edits allowed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Are there any constraints on types of edits allowed?</a:t>
            </a:r>
          </a:p>
          <a:p>
            <a:pPr/>
            <a:r>
              <a:t>Should the function handle empty strings?</a:t>
            </a:r>
          </a:p>
          <a:p>
            <a:pPr/>
            <a:r>
              <a:t>How should the function behave with strings that are already identical?</a:t>
            </a:r>
          </a:p>
        </p:txBody>
      </p:sp>
      <p:sp>
        <p:nvSpPr>
          <p:cNvPr id="233" name="ONE AWAY"/>
          <p:cNvSpPr txBox="1"/>
          <p:nvPr/>
        </p:nvSpPr>
        <p:spPr>
          <a:xfrm>
            <a:off x="21529332" y="217286"/>
            <a:ext cx="241860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ONE AWAY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olution Approa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Solution Approach</a:t>
            </a:r>
          </a:p>
        </p:txBody>
      </p:sp>
      <p:sp>
        <p:nvSpPr>
          <p:cNvPr id="236" name="Case1: Same length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Case1: Same length</a:t>
            </a:r>
          </a:p>
          <a:p>
            <a:pPr/>
            <a:r>
              <a:t>Case 2: Length Difference of 1</a:t>
            </a:r>
          </a:p>
          <a:p>
            <a:pPr/>
            <a:r>
              <a:t>Case 3: Length Difference More than 1</a:t>
            </a:r>
          </a:p>
        </p:txBody>
      </p:sp>
      <p:sp>
        <p:nvSpPr>
          <p:cNvPr id="237" name="ONE AWAY"/>
          <p:cNvSpPr txBox="1"/>
          <p:nvPr/>
        </p:nvSpPr>
        <p:spPr>
          <a:xfrm>
            <a:off x="21529332" y="217286"/>
            <a:ext cx="241860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ONE AWAY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olution: Checking one edit away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>
              <a:defRPr b="0">
                <a:latin typeface="+mn-lt"/>
                <a:ea typeface="+mn-ea"/>
                <a:cs typeface="+mn-cs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Solution: Checking one edit away</a:t>
            </a:r>
          </a:p>
        </p:txBody>
      </p:sp>
      <p:sp>
        <p:nvSpPr>
          <p:cNvPr id="240" name="ONE AWAY"/>
          <p:cNvSpPr txBox="1"/>
          <p:nvPr/>
        </p:nvSpPr>
        <p:spPr>
          <a:xfrm>
            <a:off x="21529332" y="217286"/>
            <a:ext cx="241860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ONE AWAY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Screenshot 2024-08-11 at 15.42.13.png" descr="Screenshot 2024-08-11 at 15.42.1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48178" y="75346"/>
            <a:ext cx="13584968" cy="13565308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ONE AWAY"/>
          <p:cNvSpPr txBox="1"/>
          <p:nvPr/>
        </p:nvSpPr>
        <p:spPr>
          <a:xfrm>
            <a:off x="21529332" y="217286"/>
            <a:ext cx="241860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ONE AWAY</a:t>
            </a:r>
          </a:p>
        </p:txBody>
      </p:sp>
      <p:sp>
        <p:nvSpPr>
          <p:cNvPr id="244" name="TC = O(n)…"/>
          <p:cNvSpPr txBox="1"/>
          <p:nvPr/>
        </p:nvSpPr>
        <p:spPr>
          <a:xfrm>
            <a:off x="9718176" y="11141376"/>
            <a:ext cx="2703055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SC = O(1)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Rotate Matrix: Rotating an NxN Image by 90 Degrees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Rotate Matrix: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Rotating an NxN Image by 90 Degrees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250" name="Confirm if we are required to perform the rotation in place or if we can use additional spac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Confirm if we are required to perform the rotation in place or if we can use additional space.</a:t>
            </a:r>
          </a:p>
          <a:p>
            <a:pPr/>
            <a:r>
              <a:t>Also, clarify the matrix’s constraints such as its dimensions.</a:t>
            </a:r>
          </a:p>
        </p:txBody>
      </p:sp>
      <p:sp>
        <p:nvSpPr>
          <p:cNvPr id="251" name="ROTATE MATRIX"/>
          <p:cNvSpPr txBox="1"/>
          <p:nvPr/>
        </p:nvSpPr>
        <p:spPr>
          <a:xfrm>
            <a:off x="20590392" y="217286"/>
            <a:ext cx="335019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ROTATE MATRIX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145" name="If the permutation is case sensitiv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 the permutation is case sensitive.</a:t>
            </a:r>
          </a:p>
          <a:p>
            <a:pPr/>
            <a:r>
              <a:t>White spaces should be considered.</a:t>
            </a:r>
          </a:p>
        </p:txBody>
      </p:sp>
      <p:sp>
        <p:nvSpPr>
          <p:cNvPr id="146" name="CHECK PERMUTATION"/>
          <p:cNvSpPr txBox="1"/>
          <p:nvPr/>
        </p:nvSpPr>
        <p:spPr>
          <a:xfrm>
            <a:off x="19547343" y="217286"/>
            <a:ext cx="461285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CHECK PERMUTATION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olution 1#: Rotating in layer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 </a:t>
            </a:r>
            <a:r>
              <a:t>Rotating in layers</a:t>
            </a:r>
          </a:p>
        </p:txBody>
      </p:sp>
      <p:sp>
        <p:nvSpPr>
          <p:cNvPr id="254" name="ROTATE MATRIX"/>
          <p:cNvSpPr txBox="1"/>
          <p:nvPr/>
        </p:nvSpPr>
        <p:spPr>
          <a:xfrm>
            <a:off x="20590392" y="217286"/>
            <a:ext cx="3350196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ROTATE MATRIX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Screenshot 2024-08-11 at 16.43.56.png" descr="Screenshot 2024-08-11 at 16.43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2432" y="710940"/>
            <a:ext cx="15605976" cy="11247143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ROTATE MATRIX"/>
          <p:cNvSpPr txBox="1"/>
          <p:nvPr/>
        </p:nvSpPr>
        <p:spPr>
          <a:xfrm>
            <a:off x="20590392" y="217286"/>
            <a:ext cx="335019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ROTATE MATRIX</a:t>
            </a:r>
          </a:p>
        </p:txBody>
      </p:sp>
      <p:sp>
        <p:nvSpPr>
          <p:cNvPr id="258" name="TC = O(n^2)…"/>
          <p:cNvSpPr txBox="1"/>
          <p:nvPr/>
        </p:nvSpPr>
        <p:spPr>
          <a:xfrm>
            <a:off x="20354999" y="8677771"/>
            <a:ext cx="3356218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O(n^2)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O(1)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Understanding the proces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Understanding the process</a:t>
            </a:r>
          </a:p>
        </p:txBody>
      </p:sp>
      <p:sp>
        <p:nvSpPr>
          <p:cNvPr id="261" name="ROTATE MATRIX"/>
          <p:cNvSpPr txBox="1"/>
          <p:nvPr/>
        </p:nvSpPr>
        <p:spPr>
          <a:xfrm>
            <a:off x="20590392" y="217286"/>
            <a:ext cx="335019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ROTATE MATRIX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TRing rotation: Checking if one string is rotation of another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STRing rotation: 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Checking if one string is rotation of another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267" name="If there are special characters in string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 there are special characters in string.</a:t>
            </a:r>
          </a:p>
        </p:txBody>
      </p:sp>
      <p:sp>
        <p:nvSpPr>
          <p:cNvPr id="268" name="STRING ROTATION"/>
          <p:cNvSpPr txBox="1"/>
          <p:nvPr/>
        </p:nvSpPr>
        <p:spPr>
          <a:xfrm>
            <a:off x="20248959" y="217286"/>
            <a:ext cx="391522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STRING ROTATION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olution 1#: CONCATENATE AND CHECK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 </a:t>
            </a:r>
            <a:r>
              <a:t>CONCATENATE AND CHECK</a:t>
            </a:r>
          </a:p>
        </p:txBody>
      </p:sp>
      <p:sp>
        <p:nvSpPr>
          <p:cNvPr id="271" name="STRING ROTATION"/>
          <p:cNvSpPr txBox="1"/>
          <p:nvPr/>
        </p:nvSpPr>
        <p:spPr>
          <a:xfrm>
            <a:off x="20248959" y="217286"/>
            <a:ext cx="391522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STRING ROTATION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TRING ROTATION"/>
          <p:cNvSpPr txBox="1"/>
          <p:nvPr/>
        </p:nvSpPr>
        <p:spPr>
          <a:xfrm>
            <a:off x="20248959" y="217286"/>
            <a:ext cx="391522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STRING ROTATION</a:t>
            </a:r>
          </a:p>
        </p:txBody>
      </p:sp>
      <p:pic>
        <p:nvPicPr>
          <p:cNvPr id="274" name="Screenshot 2024-08-11 at 16.46.50.png" descr="Screenshot 2024-08-11 at 16.46.5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23703" y="3340981"/>
            <a:ext cx="18196944" cy="4924500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TC = O(n)…"/>
          <p:cNvSpPr txBox="1"/>
          <p:nvPr/>
        </p:nvSpPr>
        <p:spPr>
          <a:xfrm>
            <a:off x="9718176" y="11141376"/>
            <a:ext cx="2703055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O(n)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Understanding the CONCATENATion approach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4900">
                <a:solidFill>
                  <a:srgbClr val="FFFFFF"/>
                </a:solidFill>
              </a:defRPr>
            </a:lvl1pPr>
          </a:lstStyle>
          <a:p>
            <a:pPr/>
            <a:r>
              <a:t>Understanding the CONCATENATion approach</a:t>
            </a:r>
          </a:p>
        </p:txBody>
      </p:sp>
      <p:sp>
        <p:nvSpPr>
          <p:cNvPr id="278" name="STRING ROTATION"/>
          <p:cNvSpPr txBox="1"/>
          <p:nvPr/>
        </p:nvSpPr>
        <p:spPr>
          <a:xfrm>
            <a:off x="20248959" y="217286"/>
            <a:ext cx="391522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STRING ROTATION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olution 1#: Sort the Strings and Compare"/>
          <p:cNvSpPr txBox="1"/>
          <p:nvPr>
            <p:ph type="title"/>
          </p:nvPr>
        </p:nvSpPr>
        <p:spPr>
          <a:xfrm>
            <a:off x="666750" y="3832700"/>
            <a:ext cx="23050501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</a:t>
            </a:r>
            <a:r>
              <a:t> Sort the Strings and Compare</a:t>
            </a:r>
          </a:p>
        </p:txBody>
      </p:sp>
      <p:sp>
        <p:nvSpPr>
          <p:cNvPr id="149" name="CHECK PERMUTATION"/>
          <p:cNvSpPr txBox="1"/>
          <p:nvPr/>
        </p:nvSpPr>
        <p:spPr>
          <a:xfrm>
            <a:off x="19547343" y="217286"/>
            <a:ext cx="461285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CHECK PERMUTATION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TRING CONCATENATION: IMPLEMENTING basic COMPRESSION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STRING CONCATENATION: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 IMPLEMENTING basic COMPRESSION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284" name="Are there any contraints on the maximum length of the input string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Are there any contraints on the maximum length of the input string?</a:t>
            </a:r>
          </a:p>
          <a:p>
            <a:pPr/>
            <a:r>
              <a:t>Should the compression handle edge cases, such as empty string or single-character strings?</a:t>
            </a:r>
          </a:p>
          <a:p>
            <a:pPr/>
            <a:r>
              <a:t>How the functions behave with the strings that are already compressed or have no repeating character?</a:t>
            </a:r>
          </a:p>
        </p:txBody>
      </p:sp>
      <p:sp>
        <p:nvSpPr>
          <p:cNvPr id="285" name="STRING COMPRESSION"/>
          <p:cNvSpPr txBox="1"/>
          <p:nvPr/>
        </p:nvSpPr>
        <p:spPr>
          <a:xfrm>
            <a:off x="19366924" y="217286"/>
            <a:ext cx="4771579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STRING COMPRESSION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Screenshot 2024-08-11 at 15.45.52.png" descr="Screenshot 2024-08-11 at 15.45.5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56098" y="1438797"/>
            <a:ext cx="17370296" cy="11236646"/>
          </a:xfrm>
          <a:prstGeom prst="rect">
            <a:avLst/>
          </a:prstGeom>
          <a:ln w="12700">
            <a:miter lim="400000"/>
          </a:ln>
        </p:spPr>
      </p:pic>
      <p:sp>
        <p:nvSpPr>
          <p:cNvPr id="288" name="STRING COMPRESSION"/>
          <p:cNvSpPr txBox="1"/>
          <p:nvPr/>
        </p:nvSpPr>
        <p:spPr>
          <a:xfrm>
            <a:off x="19366924" y="217286"/>
            <a:ext cx="477158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STRING COMPRESSION</a:t>
            </a:r>
          </a:p>
        </p:txBody>
      </p:sp>
      <p:sp>
        <p:nvSpPr>
          <p:cNvPr id="289" name="TC = O(n)…"/>
          <p:cNvSpPr txBox="1"/>
          <p:nvPr/>
        </p:nvSpPr>
        <p:spPr>
          <a:xfrm>
            <a:off x="20909983" y="8853743"/>
            <a:ext cx="2703054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O(n)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URLify: Replacing Spaces with '%20' in a String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URLify: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 Replacing Spaces with '%20' in a String</a:t>
            </a:r>
          </a:p>
        </p:txBody>
      </p:sp>
      <p:sp>
        <p:nvSpPr>
          <p:cNvPr id="293" name="URLIFY"/>
          <p:cNvSpPr txBox="1"/>
          <p:nvPr/>
        </p:nvSpPr>
        <p:spPr>
          <a:xfrm>
            <a:off x="22468273" y="245739"/>
            <a:ext cx="147206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URLIFY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296" name="Clarify if the string has sufficient space allocated for replacements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Clarify if the string has sufficient space allocated for replacements.</a:t>
            </a:r>
          </a:p>
        </p:txBody>
      </p:sp>
      <p:sp>
        <p:nvSpPr>
          <p:cNvPr id="297" name="URLIFY"/>
          <p:cNvSpPr txBox="1"/>
          <p:nvPr/>
        </p:nvSpPr>
        <p:spPr>
          <a:xfrm>
            <a:off x="22468273" y="245739"/>
            <a:ext cx="147206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URLIFY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olution 1#: in place replacement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 </a:t>
            </a:r>
            <a:r>
              <a:t>in place replacement</a:t>
            </a:r>
          </a:p>
        </p:txBody>
      </p:sp>
      <p:sp>
        <p:nvSpPr>
          <p:cNvPr id="300" name="URLIFY"/>
          <p:cNvSpPr txBox="1"/>
          <p:nvPr/>
        </p:nvSpPr>
        <p:spPr>
          <a:xfrm>
            <a:off x="22468273" y="245739"/>
            <a:ext cx="147206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URLIFY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Screenshot 2024-08-11 at 16.55.35.png" descr="Screenshot 2024-08-11 at 16.55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76383" y="1597665"/>
            <a:ext cx="14031233" cy="11147826"/>
          </a:xfrm>
          <a:prstGeom prst="rect">
            <a:avLst/>
          </a:prstGeom>
          <a:ln w="12700">
            <a:miter lim="400000"/>
          </a:ln>
        </p:spPr>
      </p:pic>
      <p:sp>
        <p:nvSpPr>
          <p:cNvPr id="303" name="URLIFY"/>
          <p:cNvSpPr txBox="1"/>
          <p:nvPr/>
        </p:nvSpPr>
        <p:spPr>
          <a:xfrm>
            <a:off x="22468273" y="245739"/>
            <a:ext cx="147206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URLIFY</a:t>
            </a:r>
          </a:p>
        </p:txBody>
      </p:sp>
      <p:sp>
        <p:nvSpPr>
          <p:cNvPr id="304" name="TC = O(n)…"/>
          <p:cNvSpPr txBox="1"/>
          <p:nvPr/>
        </p:nvSpPr>
        <p:spPr>
          <a:xfrm>
            <a:off x="20804400" y="7762717"/>
            <a:ext cx="2703054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O(n)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Zero Matrix: Setting Rows and Columns to Zero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Zero Matrix:</a:t>
            </a:r>
            <a:r>
              <a:rPr b="0">
                <a:latin typeface="+mn-lt"/>
                <a:ea typeface="+mn-ea"/>
                <a:cs typeface="+mn-cs"/>
                <a:sym typeface="Gill Sans Light"/>
              </a:rPr>
              <a:t> Setting Rows and Columns to Zero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creenshot 2024-08-10 at 13.27.04.png" descr="Screenshot 2024-08-10 at 13.27.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64403" y="1951699"/>
            <a:ext cx="15307677" cy="8137240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CHECK PERMUTATION"/>
          <p:cNvSpPr txBox="1"/>
          <p:nvPr/>
        </p:nvSpPr>
        <p:spPr>
          <a:xfrm>
            <a:off x="19547343" y="217286"/>
            <a:ext cx="461285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CHECK PERMUTATION</a:t>
            </a:r>
          </a:p>
        </p:txBody>
      </p:sp>
      <p:sp>
        <p:nvSpPr>
          <p:cNvPr id="153" name="TC = O(n logn)…"/>
          <p:cNvSpPr txBox="1"/>
          <p:nvPr/>
        </p:nvSpPr>
        <p:spPr>
          <a:xfrm>
            <a:off x="10210897" y="10648655"/>
            <a:ext cx="3967430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O(n logn)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O(1)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larif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Clarifications</a:t>
            </a:r>
          </a:p>
        </p:txBody>
      </p:sp>
      <p:sp>
        <p:nvSpPr>
          <p:cNvPr id="310" name="If we need to handle the matrices with one row or one column separately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 we need to handle the matrices with one row or one column separately.</a:t>
            </a:r>
          </a:p>
        </p:txBody>
      </p:sp>
      <p:sp>
        <p:nvSpPr>
          <p:cNvPr id="311" name="ZERO MATRIX"/>
          <p:cNvSpPr txBox="1"/>
          <p:nvPr/>
        </p:nvSpPr>
        <p:spPr>
          <a:xfrm>
            <a:off x="20960277" y="160381"/>
            <a:ext cx="293719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ZERO MATRIX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olution 1#: USING EXTRA SPACE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1#: </a:t>
            </a:r>
            <a:r>
              <a:t>USING EXTRA SPACE</a:t>
            </a:r>
          </a:p>
        </p:txBody>
      </p:sp>
      <p:sp>
        <p:nvSpPr>
          <p:cNvPr id="314" name="ZERO MATRIX"/>
          <p:cNvSpPr txBox="1"/>
          <p:nvPr/>
        </p:nvSpPr>
        <p:spPr>
          <a:xfrm>
            <a:off x="20960277" y="160381"/>
            <a:ext cx="2937199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ZERO MATRIX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Screenshot 2024-08-11 at 17.02.33.png" descr="Screenshot 2024-08-11 at 17.02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5819" y="450768"/>
            <a:ext cx="13685927" cy="12814464"/>
          </a:xfrm>
          <a:prstGeom prst="rect">
            <a:avLst/>
          </a:prstGeom>
          <a:ln w="12700">
            <a:miter lim="400000"/>
          </a:ln>
        </p:spPr>
      </p:pic>
      <p:sp>
        <p:nvSpPr>
          <p:cNvPr id="317" name="ZERO MATRIX"/>
          <p:cNvSpPr txBox="1"/>
          <p:nvPr/>
        </p:nvSpPr>
        <p:spPr>
          <a:xfrm>
            <a:off x="20960277" y="160381"/>
            <a:ext cx="293719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ZERO MATRIX</a:t>
            </a:r>
          </a:p>
        </p:txBody>
      </p:sp>
      <p:sp>
        <p:nvSpPr>
          <p:cNvPr id="318" name="TC = O(m * n)…"/>
          <p:cNvSpPr txBox="1"/>
          <p:nvPr/>
        </p:nvSpPr>
        <p:spPr>
          <a:xfrm>
            <a:off x="20558039" y="7445968"/>
            <a:ext cx="3823526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O(m * 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O(m + n)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olution 2#: In place using first row and column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>
              <a:defRPr b="0">
                <a:latin typeface="+mn-lt"/>
                <a:ea typeface="+mn-ea"/>
                <a:cs typeface="+mn-cs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2#: In place using first row and column</a:t>
            </a:r>
          </a:p>
        </p:txBody>
      </p:sp>
      <p:sp>
        <p:nvSpPr>
          <p:cNvPr id="321" name="ZERO MATRIX"/>
          <p:cNvSpPr txBox="1"/>
          <p:nvPr/>
        </p:nvSpPr>
        <p:spPr>
          <a:xfrm>
            <a:off x="20960277" y="160381"/>
            <a:ext cx="293719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ZERO MATRIX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ZERO MATRIX"/>
          <p:cNvSpPr txBox="1"/>
          <p:nvPr/>
        </p:nvSpPr>
        <p:spPr>
          <a:xfrm>
            <a:off x="20960277" y="160381"/>
            <a:ext cx="293719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ZERO MATRIX</a:t>
            </a:r>
          </a:p>
        </p:txBody>
      </p:sp>
      <p:pic>
        <p:nvPicPr>
          <p:cNvPr id="324" name="Screenshot 2024-08-11 at 17.05.26.png" descr="Screenshot 2024-08-11 at 17.05.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54757" y="1291028"/>
            <a:ext cx="13074486" cy="11939219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TC = O(m * n)…"/>
          <p:cNvSpPr txBox="1"/>
          <p:nvPr/>
        </p:nvSpPr>
        <p:spPr>
          <a:xfrm>
            <a:off x="20382067" y="6187487"/>
            <a:ext cx="3820984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TC = O(m * n)</a:t>
            </a:r>
          </a:p>
          <a:p>
            <a:pPr algn="just">
              <a:lnSpc>
                <a:spcPct val="100000"/>
              </a:lnSpc>
              <a:defRPr b="1" sz="4100">
                <a:latin typeface="Gill Sans"/>
                <a:ea typeface="Gill Sans"/>
                <a:cs typeface="Gill Sans"/>
                <a:sym typeface="Gill Sans"/>
              </a:defRPr>
            </a:pPr>
            <a:r>
              <a:t>SC = O(1)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onclusion and tip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Conclusion and tips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Remember to always ask clarifying questions before starting your solution.…"/>
          <p:cNvSpPr txBox="1"/>
          <p:nvPr/>
        </p:nvSpPr>
        <p:spPr>
          <a:xfrm>
            <a:off x="683174" y="3582669"/>
            <a:ext cx="23017652" cy="65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6000"/>
            </a:pPr>
            <a:r>
              <a:t>Remember to always ask clarifying questions before starting your solution.</a:t>
            </a:r>
          </a:p>
          <a:p>
            <a:pPr>
              <a:defRPr sz="6000"/>
            </a:pPr>
            <a:r>
              <a:t>Always think from a simple solution then build up from it.</a:t>
            </a:r>
          </a:p>
          <a:p>
            <a:pPr>
              <a:defRPr sz="6000"/>
            </a:pPr>
            <a:r>
              <a:t>Practise and revise as often as possible.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Thank you for watching!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b="1" sz="4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Thank you for watching!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olution 2#: CHECK CHARACTER COUNTS"/>
          <p:cNvSpPr txBox="1"/>
          <p:nvPr>
            <p:ph type="title"/>
          </p:nvPr>
        </p:nvSpPr>
        <p:spPr>
          <a:xfrm>
            <a:off x="666750" y="3832700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4900">
                <a:solidFill>
                  <a:srgbClr val="FFFFFF"/>
                </a:solidFill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Solution 2#:</a:t>
            </a:r>
            <a:r>
              <a:t> CHECK CHARACTER COUNTS</a:t>
            </a:r>
          </a:p>
        </p:txBody>
      </p:sp>
      <p:sp>
        <p:nvSpPr>
          <p:cNvPr id="156" name="CHECK PERMUTATION"/>
          <p:cNvSpPr txBox="1"/>
          <p:nvPr/>
        </p:nvSpPr>
        <p:spPr>
          <a:xfrm>
            <a:off x="19547343" y="217286"/>
            <a:ext cx="461285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CHECK PERMUTATION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creenshot 2024-08-10 at 13.33.19.png" descr="Screenshot 2024-08-10 at 13.33.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1542" y="-65163"/>
            <a:ext cx="22100866" cy="13846326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CHECK PERMUTATION"/>
          <p:cNvSpPr txBox="1"/>
          <p:nvPr/>
        </p:nvSpPr>
        <p:spPr>
          <a:xfrm>
            <a:off x="19547343" y="217286"/>
            <a:ext cx="461285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CHECK PERMUTATION</a:t>
            </a:r>
          </a:p>
        </p:txBody>
      </p:sp>
      <p:sp>
        <p:nvSpPr>
          <p:cNvPr id="160" name="TC = O(n)…"/>
          <p:cNvSpPr txBox="1"/>
          <p:nvPr/>
        </p:nvSpPr>
        <p:spPr>
          <a:xfrm>
            <a:off x="10210897" y="10648655"/>
            <a:ext cx="2703055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just">
              <a:lnSpc>
                <a:spcPct val="100000"/>
              </a:lnSpc>
              <a:defRPr b="1" sz="41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TC = O(n)</a:t>
            </a:r>
          </a:p>
          <a:p>
            <a:pPr algn="just">
              <a:lnSpc>
                <a:spcPct val="100000"/>
              </a:lnSpc>
              <a:defRPr b="1" sz="41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SC = O(n)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Which Solution is BETTER ?"/>
          <p:cNvSpPr txBox="1"/>
          <p:nvPr>
            <p:ph type="title"/>
          </p:nvPr>
        </p:nvSpPr>
        <p:spPr>
          <a:xfrm>
            <a:off x="666750" y="4076319"/>
            <a:ext cx="23050500" cy="3429001"/>
          </a:xfrm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4900">
                <a:solidFill>
                  <a:srgbClr val="FFFFFF"/>
                </a:solidFill>
              </a:defRPr>
            </a:lvl1pPr>
          </a:lstStyle>
          <a:p>
            <a:pPr/>
            <a:r>
              <a:t>Which Solution is BETTER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6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4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6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4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